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Montserrat ExtraLight"/>
      <p:regular r:id="rId42"/>
      <p:bold r:id="rId43"/>
      <p:italic r:id="rId44"/>
      <p:boldItalic r:id="rId45"/>
    </p:embeddedFont>
    <p:embeddedFont>
      <p:font typeface="Montserrat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A0C736-5991-4D05-888F-631E314816C9}">
  <a:tblStyle styleId="{11A0C736-5991-4D05-888F-631E314816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regular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bold.fntdata"/><Relationship Id="rId24" Type="http://schemas.openxmlformats.org/officeDocument/2006/relationships/slide" Target="slides/slide19.xml"/><Relationship Id="rId46" Type="http://schemas.openxmlformats.org/officeDocument/2006/relationships/font" Target="fonts/MontserratExtraBold-bold.fntdata"/><Relationship Id="rId23" Type="http://schemas.openxmlformats.org/officeDocument/2006/relationships/slide" Target="slides/slide18.xml"/><Relationship Id="rId45" Type="http://schemas.openxmlformats.org/officeDocument/2006/relationships/font" Target="fonts/MontserratExtra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MontserratExtra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1ca73ac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1ca73ac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1ca73ac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1ca73ac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21e7706c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21e7706c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21e7706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21e7706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1ca73ac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1ca73ac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1ca73ac4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1ca73ac4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f9262ee2f_0_2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f9262ee2f_0_2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two are the Common Parallel Programming Paradigms.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1ca73ac48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1ca73ac4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1ca73ac4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1ca73ac4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1ed15bc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1ed15bc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1ca73ac4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1ca73ac4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1ca73ac48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1ca73ac4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1ca73ac48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1ca73ac4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1ca73ac48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b1ca73ac48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20b8601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20b8601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2295104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2295104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6478f18c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6478f18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6478f18c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6478f18c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20b8601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20b8601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1ca73ac4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b1ca73ac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1ca73ac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1ca73ac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20b8601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20b8601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-228525" y="1950100"/>
            <a:ext cx="91440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TRUCK PLATOONING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Akhilesh Kakkayamkode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Arjun Veeramony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 Mary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-228450" y="2624375"/>
            <a:ext cx="91440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MODELLING AND IMPLEMENTATION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2809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62" name="Google Shape;1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975" y="4476650"/>
            <a:ext cx="1647826" cy="59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Machine Diagram for Following Trucks</a:t>
            </a:r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5" y="74850"/>
            <a:ext cx="4210326" cy="49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Activity Diagram</a:t>
            </a:r>
            <a:endParaRPr/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00" y="70475"/>
            <a:ext cx="3175276" cy="499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5261075" y="16180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60" name="Google Shape;260;p47"/>
          <p:cNvSpPr txBox="1"/>
          <p:nvPr>
            <p:ph idx="1" type="body"/>
          </p:nvPr>
        </p:nvSpPr>
        <p:spPr>
          <a:xfrm>
            <a:off x="5206688" y="287052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Communication Failure</a:t>
            </a:r>
            <a:endParaRPr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00" y="424088"/>
            <a:ext cx="3503475" cy="38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67" name="Google Shape;267;p4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Distance Management</a:t>
            </a:r>
            <a:endParaRPr/>
          </a:p>
        </p:txBody>
      </p:sp>
      <p:pic>
        <p:nvPicPr>
          <p:cNvPr id="268" name="Google Shape;2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5" y="126250"/>
            <a:ext cx="4569175" cy="49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74" name="Google Shape;274;p4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5" y="84025"/>
            <a:ext cx="3938474" cy="49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type="title"/>
          </p:nvPr>
        </p:nvSpPr>
        <p:spPr>
          <a:xfrm>
            <a:off x="3762677" y="2949150"/>
            <a:ext cx="415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81" name="Google Shape;281;p5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2" name="Google Shape;282;p50"/>
          <p:cNvSpPr txBox="1"/>
          <p:nvPr>
            <p:ph idx="1" type="subTitle"/>
          </p:nvPr>
        </p:nvSpPr>
        <p:spPr>
          <a:xfrm>
            <a:off x="3762675" y="34920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Parallel Programming Approaches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Comparison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Suggested Approach</a:t>
            </a:r>
            <a:endParaRPr/>
          </a:p>
        </p:txBody>
      </p:sp>
      <p:cxnSp>
        <p:nvCxnSpPr>
          <p:cNvPr id="283" name="Google Shape;283;p5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PROGRAMMING APPROACHES</a:t>
            </a:r>
            <a:endParaRPr/>
          </a:p>
        </p:txBody>
      </p:sp>
      <p:cxnSp>
        <p:nvCxnSpPr>
          <p:cNvPr id="289" name="Google Shape;289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290" name="Google Shape;290;p51"/>
          <p:cNvGraphicFramePr/>
          <p:nvPr/>
        </p:nvGraphicFramePr>
        <p:xfrm>
          <a:off x="537225" y="17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{11A0C736-5991-4D05-888F-631E314816C9}</a:tableStyleId>
              </a:tblPr>
              <a:tblGrid>
                <a:gridCol w="2963650"/>
                <a:gridCol w="2504200"/>
                <a:gridCol w="2733900"/>
              </a:tblGrid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ASPECTS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MASTER SLAVE MODEL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NODE ONLY MODEL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CONTROL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Centralized Control with Master Coordinating Tasks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Decentralized Control with each node manages tasks independently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COMMUNICATION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Intensive Communication between Master and Slave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Limited Communication between Nodes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FAULT TOLERANCE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Critical mechanisms needed for Master Slave failures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Distributed Control enhances Fault tolerance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ctrTitle"/>
          </p:nvPr>
        </p:nvSpPr>
        <p:spPr>
          <a:xfrm>
            <a:off x="3232875" y="2832875"/>
            <a:ext cx="5757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MASTER SLAVE MODEL</a:t>
            </a:r>
            <a:endParaRPr sz="4600"/>
          </a:p>
        </p:txBody>
      </p:sp>
      <p:sp>
        <p:nvSpPr>
          <p:cNvPr id="296" name="Google Shape;296;p52"/>
          <p:cNvSpPr txBox="1"/>
          <p:nvPr>
            <p:ph idx="1" type="subTitle"/>
          </p:nvPr>
        </p:nvSpPr>
        <p:spPr>
          <a:xfrm>
            <a:off x="4002600" y="164810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SUGGESTED APPROACH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</a:t>
            </a:r>
            <a:endParaRPr/>
          </a:p>
        </p:txBody>
      </p:sp>
      <p:cxnSp>
        <p:nvCxnSpPr>
          <p:cNvPr id="302" name="Google Shape;302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3" name="Google Shape;303;p53"/>
          <p:cNvSpPr txBox="1"/>
          <p:nvPr>
            <p:ph idx="1" type="subTitle"/>
          </p:nvPr>
        </p:nvSpPr>
        <p:spPr>
          <a:xfrm>
            <a:off x="0" y="2843275"/>
            <a:ext cx="46293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Communication between the master and slave vehicles is typically more straightforward in a centralized model.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master can broadcast commands to all slave vehicles, reducing the complexity of communication protocols.</a:t>
            </a:r>
            <a:endParaRPr/>
          </a:p>
        </p:txBody>
      </p:sp>
      <p:sp>
        <p:nvSpPr>
          <p:cNvPr id="304" name="Google Shape;304;p53"/>
          <p:cNvSpPr txBox="1"/>
          <p:nvPr>
            <p:ph idx="2" type="title"/>
          </p:nvPr>
        </p:nvSpPr>
        <p:spPr>
          <a:xfrm>
            <a:off x="5248600" y="2086438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Adaptability:</a:t>
            </a:r>
            <a:endParaRPr/>
          </a:p>
        </p:txBody>
      </p:sp>
      <p:sp>
        <p:nvSpPr>
          <p:cNvPr id="305" name="Google Shape;305;p53"/>
          <p:cNvSpPr txBox="1"/>
          <p:nvPr>
            <p:ph idx="3" type="subTitle"/>
          </p:nvPr>
        </p:nvSpPr>
        <p:spPr>
          <a:xfrm>
            <a:off x="4514700" y="2843275"/>
            <a:ext cx="4629300" cy="15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master-slave model allows for dynamic adaptation to changing road conditions and traffic scenarios.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lead vehicle can adjust the platoon's behavior based on real-time data and make decisions that benefit the entire convoy.</a:t>
            </a:r>
            <a:endParaRPr/>
          </a:p>
        </p:txBody>
      </p:sp>
      <p:cxnSp>
        <p:nvCxnSpPr>
          <p:cNvPr id="306" name="Google Shape;306;p53"/>
          <p:cNvCxnSpPr/>
          <p:nvPr/>
        </p:nvCxnSpPr>
        <p:spPr>
          <a:xfrm>
            <a:off x="1929688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07" name="Google Shape;307;p53"/>
          <p:cNvCxnSpPr/>
          <p:nvPr/>
        </p:nvCxnSpPr>
        <p:spPr>
          <a:xfrm>
            <a:off x="6104313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8" name="Google Shape;308;p53"/>
          <p:cNvSpPr txBox="1"/>
          <p:nvPr>
            <p:ph idx="2" type="title"/>
          </p:nvPr>
        </p:nvSpPr>
        <p:spPr>
          <a:xfrm>
            <a:off x="625400" y="2166925"/>
            <a:ext cx="3564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</a:t>
            </a:r>
            <a:r>
              <a:rPr lang="en"/>
              <a:t>Efficiency: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762675" y="2949150"/>
            <a:ext cx="4657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4" name="Google Shape;314;p5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54"/>
          <p:cNvSpPr txBox="1"/>
          <p:nvPr>
            <p:ph idx="1" type="subTitle"/>
          </p:nvPr>
        </p:nvSpPr>
        <p:spPr>
          <a:xfrm>
            <a:off x="3762675" y="34920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Communication Protocol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Working Approach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GPU Implementation</a:t>
            </a:r>
            <a:endParaRPr/>
          </a:p>
        </p:txBody>
      </p:sp>
      <p:cxnSp>
        <p:nvCxnSpPr>
          <p:cNvPr id="316" name="Google Shape;316;p54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6" type="title"/>
          </p:nvPr>
        </p:nvSpPr>
        <p:spPr>
          <a:xfrm>
            <a:off x="213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23567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4347550" y="2615575"/>
            <a:ext cx="2282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70" name="Google Shape;170;p37"/>
          <p:cNvSpPr txBox="1"/>
          <p:nvPr>
            <p:ph idx="4" type="title"/>
          </p:nvPr>
        </p:nvSpPr>
        <p:spPr>
          <a:xfrm>
            <a:off x="213550" y="2615575"/>
            <a:ext cx="2189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1" name="Google Shape;171;p37"/>
          <p:cNvSpPr txBox="1"/>
          <p:nvPr>
            <p:ph idx="7" type="title"/>
          </p:nvPr>
        </p:nvSpPr>
        <p:spPr>
          <a:xfrm>
            <a:off x="23567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2" name="Google Shape;172;p37"/>
          <p:cNvSpPr txBox="1"/>
          <p:nvPr>
            <p:ph idx="8" type="title"/>
          </p:nvPr>
        </p:nvSpPr>
        <p:spPr>
          <a:xfrm>
            <a:off x="4347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3" name="Google Shape;173;p37"/>
          <p:cNvCxnSpPr/>
          <p:nvPr/>
        </p:nvCxnSpPr>
        <p:spPr>
          <a:xfrm>
            <a:off x="1048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4" name="Google Shape;174;p37"/>
          <p:cNvCxnSpPr/>
          <p:nvPr/>
        </p:nvCxnSpPr>
        <p:spPr>
          <a:xfrm>
            <a:off x="31916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5182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6" name="Google Shape;176;p37"/>
          <p:cNvSpPr txBox="1"/>
          <p:nvPr>
            <p:ph idx="2" type="title"/>
          </p:nvPr>
        </p:nvSpPr>
        <p:spPr>
          <a:xfrm>
            <a:off x="6566949" y="2615575"/>
            <a:ext cx="2418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77" name="Google Shape;177;p37"/>
          <p:cNvSpPr txBox="1"/>
          <p:nvPr>
            <p:ph idx="8" type="title"/>
          </p:nvPr>
        </p:nvSpPr>
        <p:spPr>
          <a:xfrm>
            <a:off x="65669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8" name="Google Shape;178;p37"/>
          <p:cNvCxnSpPr/>
          <p:nvPr/>
        </p:nvCxnSpPr>
        <p:spPr>
          <a:xfrm>
            <a:off x="74018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Communication Protocol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TCP/IP SOCKET PROGRAMMING</a:t>
            </a:r>
            <a:endParaRPr/>
          </a:p>
        </p:txBody>
      </p:sp>
      <p:pic>
        <p:nvPicPr>
          <p:cNvPr id="323" name="Google Shape;323;p55"/>
          <p:cNvPicPr preferRelativeResize="0"/>
          <p:nvPr/>
        </p:nvPicPr>
        <p:blipFill rotWithShape="1">
          <a:blip r:embed="rId3">
            <a:alphaModFix/>
          </a:blip>
          <a:srcRect b="11055" l="0" r="0" t="0"/>
          <a:stretch/>
        </p:blipFill>
        <p:spPr>
          <a:xfrm>
            <a:off x="720875" y="152400"/>
            <a:ext cx="3604675" cy="47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515325" y="293475"/>
            <a:ext cx="33078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Approach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29" name="Google Shape;329;p56"/>
          <p:cNvCxnSpPr/>
          <p:nvPr/>
        </p:nvCxnSpPr>
        <p:spPr>
          <a:xfrm>
            <a:off x="515325" y="347597"/>
            <a:ext cx="3947700" cy="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0" name="Google Shape;330;p56"/>
          <p:cNvSpPr txBox="1"/>
          <p:nvPr/>
        </p:nvSpPr>
        <p:spPr>
          <a:xfrm>
            <a:off x="142875" y="671075"/>
            <a:ext cx="8832300" cy="4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25" y="957275"/>
            <a:ext cx="4128850" cy="21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 txBox="1"/>
          <p:nvPr/>
        </p:nvSpPr>
        <p:spPr>
          <a:xfrm>
            <a:off x="4800600" y="2338375"/>
            <a:ext cx="39477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750" y="2124075"/>
            <a:ext cx="3947701" cy="26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p57"/>
          <p:cNvCxnSpPr/>
          <p:nvPr/>
        </p:nvCxnSpPr>
        <p:spPr>
          <a:xfrm>
            <a:off x="583250" y="476550"/>
            <a:ext cx="1366200" cy="4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9" name="Google Shape;339;p57"/>
          <p:cNvSpPr txBox="1"/>
          <p:nvPr>
            <p:ph type="title"/>
          </p:nvPr>
        </p:nvSpPr>
        <p:spPr>
          <a:xfrm>
            <a:off x="515325" y="452900"/>
            <a:ext cx="14874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481100"/>
            <a:ext cx="5934424" cy="45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53371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5337175" y="2593875"/>
            <a:ext cx="35163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GRAPHICS CARD</a:t>
            </a:r>
            <a:r>
              <a:rPr lang="en"/>
              <a:t> - AMD RADEON 530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OPENCL</a:t>
            </a:r>
            <a:r>
              <a:rPr lang="en"/>
              <a:t>  FRAMEWORK</a:t>
            </a:r>
            <a:endParaRPr/>
          </a:p>
        </p:txBody>
      </p:sp>
      <p:pic>
        <p:nvPicPr>
          <p:cNvPr id="347" name="Google Shape;3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50" y="438475"/>
            <a:ext cx="2899200" cy="24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575" y="3205875"/>
            <a:ext cx="3307749" cy="14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type="title"/>
          </p:nvPr>
        </p:nvSpPr>
        <p:spPr>
          <a:xfrm>
            <a:off x="53371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HOST CODE</a:t>
            </a:r>
            <a:endParaRPr/>
          </a:p>
        </p:txBody>
      </p:sp>
      <p:pic>
        <p:nvPicPr>
          <p:cNvPr id="355" name="Google Shape;3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75" y="519725"/>
            <a:ext cx="4108851" cy="39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54895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0"/>
          <p:cNvSpPr txBox="1"/>
          <p:nvPr>
            <p:ph idx="1" type="body"/>
          </p:nvPr>
        </p:nvSpPr>
        <p:spPr>
          <a:xfrm>
            <a:off x="54895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KERNEL </a:t>
            </a:r>
            <a:r>
              <a:rPr lang="en"/>
              <a:t>CODE</a:t>
            </a:r>
            <a:endParaRPr/>
          </a:p>
        </p:txBody>
      </p:sp>
      <p:pic>
        <p:nvPicPr>
          <p:cNvPr id="362" name="Google Shape;362;p60"/>
          <p:cNvPicPr preferRelativeResize="0"/>
          <p:nvPr/>
        </p:nvPicPr>
        <p:blipFill rotWithShape="1">
          <a:blip r:embed="rId3">
            <a:alphaModFix/>
          </a:blip>
          <a:srcRect b="14777" l="0" r="0" t="1687"/>
          <a:stretch/>
        </p:blipFill>
        <p:spPr>
          <a:xfrm>
            <a:off x="153075" y="952175"/>
            <a:ext cx="5184100" cy="26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>
            <p:ph type="title"/>
          </p:nvPr>
        </p:nvSpPr>
        <p:spPr>
          <a:xfrm>
            <a:off x="53371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369" name="Google Shape;369;p61"/>
          <p:cNvPicPr preferRelativeResize="0"/>
          <p:nvPr/>
        </p:nvPicPr>
        <p:blipFill rotWithShape="1">
          <a:blip r:embed="rId3">
            <a:alphaModFix/>
          </a:blip>
          <a:srcRect b="0" l="0" r="59280" t="0"/>
          <a:stretch/>
        </p:blipFill>
        <p:spPr>
          <a:xfrm>
            <a:off x="446675" y="1066975"/>
            <a:ext cx="3723499" cy="27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1103250" y="1643850"/>
            <a:ext cx="2365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75" name="Google Shape;375;p62"/>
          <p:cNvSpPr txBox="1"/>
          <p:nvPr>
            <p:ph idx="4294967295" type="body"/>
          </p:nvPr>
        </p:nvSpPr>
        <p:spPr>
          <a:xfrm>
            <a:off x="4335550" y="1057075"/>
            <a:ext cx="4287900" cy="30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Truck platooning application - S. Ellwanger, E. Wohlfarth, 2017 IEEE Intelligent Vehicles Symposium (IV)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“An OpenMP Application Programming Interface, Examples”,Version 4.5.0, 11.2016.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>
            <p:ph type="title"/>
          </p:nvPr>
        </p:nvSpPr>
        <p:spPr>
          <a:xfrm>
            <a:off x="3389250" y="2101050"/>
            <a:ext cx="2365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>
            <p:ph type="title"/>
          </p:nvPr>
        </p:nvSpPr>
        <p:spPr>
          <a:xfrm>
            <a:off x="3762677" y="3101550"/>
            <a:ext cx="415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4" name="Google Shape;184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38"/>
          <p:cNvSpPr txBox="1"/>
          <p:nvPr>
            <p:ph idx="1" type="subTitle"/>
          </p:nvPr>
        </p:nvSpPr>
        <p:spPr>
          <a:xfrm>
            <a:off x="3762675" y="36444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Truck Platooning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Signals and Data for Communication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Minimum Distance Calculation</a:t>
            </a:r>
            <a:endParaRPr/>
          </a:p>
        </p:txBody>
      </p:sp>
      <p:cxnSp>
        <p:nvCxnSpPr>
          <p:cNvPr id="186" name="Google Shape;186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5267350" y="378225"/>
            <a:ext cx="3673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TRUCK PLATOONING</a:t>
            </a:r>
            <a:endParaRPr/>
          </a:p>
        </p:txBody>
      </p:sp>
      <p:sp>
        <p:nvSpPr>
          <p:cNvPr id="192" name="Google Shape;192;p39"/>
          <p:cNvSpPr txBox="1"/>
          <p:nvPr>
            <p:ph idx="1" type="body"/>
          </p:nvPr>
        </p:nvSpPr>
        <p:spPr>
          <a:xfrm>
            <a:off x="4880450" y="1036450"/>
            <a:ext cx="4114800" cy="3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is </a:t>
            </a:r>
            <a:r>
              <a:rPr b="1" lang="en"/>
              <a:t>Truck Platooning</a:t>
            </a:r>
            <a:r>
              <a:rPr lang="en"/>
              <a:t>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Two or more trucks linked to a leading truck.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Benefits </a:t>
            </a:r>
            <a:r>
              <a:rPr lang="en"/>
              <a:t>of Truck Platooning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Improved Fuel Economy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Reduced Carbon Emissions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Increased Safety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Reduced Traffic Jams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Less Manpower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39"/>
          <p:cNvCxnSpPr/>
          <p:nvPr/>
        </p:nvCxnSpPr>
        <p:spPr>
          <a:xfrm>
            <a:off x="4670775" y="378225"/>
            <a:ext cx="66900" cy="449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4" name="Google Shape;194;p39"/>
          <p:cNvPicPr preferRelativeResize="0"/>
          <p:nvPr/>
        </p:nvPicPr>
        <p:blipFill rotWithShape="1">
          <a:blip r:embed="rId3">
            <a:alphaModFix/>
          </a:blip>
          <a:srcRect b="2779" l="6460" r="31175" t="-2780"/>
          <a:stretch/>
        </p:blipFill>
        <p:spPr>
          <a:xfrm>
            <a:off x="0" y="-133500"/>
            <a:ext cx="4292700" cy="52770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ACCELERATION/ DECELERATION DATA</a:t>
            </a:r>
            <a:endParaRPr/>
          </a:p>
        </p:txBody>
      </p:sp>
      <p:sp>
        <p:nvSpPr>
          <p:cNvPr id="200" name="Google Shape;200;p4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CONNECTIVITY CHECK SIGNALS</a:t>
            </a:r>
            <a:endParaRPr/>
          </a:p>
        </p:txBody>
      </p:sp>
      <p:sp>
        <p:nvSpPr>
          <p:cNvPr id="201" name="Google Shape;201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DATA AND SIGNALS IN COMMUNICATION</a:t>
            </a:r>
            <a:endParaRPr/>
          </a:p>
        </p:txBody>
      </p:sp>
      <p:sp>
        <p:nvSpPr>
          <p:cNvPr id="202" name="Google Shape;202;p4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PLATOON FORMATION SIGNALS</a:t>
            </a:r>
            <a:endParaRPr sz="1200"/>
          </a:p>
        </p:txBody>
      </p:sp>
      <p:sp>
        <p:nvSpPr>
          <p:cNvPr id="203" name="Google Shape;203;p40"/>
          <p:cNvSpPr txBox="1"/>
          <p:nvPr>
            <p:ph idx="7" type="title"/>
          </p:nvPr>
        </p:nvSpPr>
        <p:spPr>
          <a:xfrm>
            <a:off x="3538497" y="27916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OBSTACLE DETECTION ALERT</a:t>
            </a:r>
            <a:endParaRPr/>
          </a:p>
        </p:txBody>
      </p:sp>
      <p:sp>
        <p:nvSpPr>
          <p:cNvPr id="204" name="Google Shape;204;p40"/>
          <p:cNvSpPr txBox="1"/>
          <p:nvPr>
            <p:ph idx="9" type="title"/>
          </p:nvPr>
        </p:nvSpPr>
        <p:spPr>
          <a:xfrm>
            <a:off x="6028553" y="27916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EMERGENCY        ALERT</a:t>
            </a:r>
            <a:endParaRPr/>
          </a:p>
        </p:txBody>
      </p:sp>
      <p:sp>
        <p:nvSpPr>
          <p:cNvPr id="205" name="Google Shape;205;p40"/>
          <p:cNvSpPr txBox="1"/>
          <p:nvPr>
            <p:ph idx="14" type="title"/>
          </p:nvPr>
        </p:nvSpPr>
        <p:spPr>
          <a:xfrm>
            <a:off x="1048447" y="27916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LANE CHANGE     ALERT</a:t>
            </a:r>
            <a:endParaRPr/>
          </a:p>
        </p:txBody>
      </p:sp>
      <p:sp>
        <p:nvSpPr>
          <p:cNvPr id="206" name="Google Shape;206;p40"/>
          <p:cNvSpPr txBox="1"/>
          <p:nvPr>
            <p:ph idx="7" type="title"/>
          </p:nvPr>
        </p:nvSpPr>
        <p:spPr>
          <a:xfrm>
            <a:off x="3538497" y="37822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TRAFFIC SIGNAL STATUS</a:t>
            </a:r>
            <a:endParaRPr/>
          </a:p>
        </p:txBody>
      </p:sp>
      <p:sp>
        <p:nvSpPr>
          <p:cNvPr id="207" name="Google Shape;207;p40"/>
          <p:cNvSpPr txBox="1"/>
          <p:nvPr>
            <p:ph idx="14" type="title"/>
          </p:nvPr>
        </p:nvSpPr>
        <p:spPr>
          <a:xfrm>
            <a:off x="1048447" y="37822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BRAKING            STATUS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5337175" y="1297125"/>
            <a:ext cx="2609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Calculation</a:t>
            </a:r>
            <a:endParaRPr/>
          </a:p>
        </p:txBody>
      </p:sp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Minimum distance between Trucks</a:t>
            </a:r>
            <a:endParaRPr/>
          </a:p>
        </p:txBody>
      </p:sp>
      <p:pic>
        <p:nvPicPr>
          <p:cNvPr id="214" name="Google Shape;2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50" y="531375"/>
            <a:ext cx="11144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50" y="1166025"/>
            <a:ext cx="36957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 txBox="1"/>
          <p:nvPr>
            <p:ph idx="4294967295" type="title"/>
          </p:nvPr>
        </p:nvSpPr>
        <p:spPr>
          <a:xfrm>
            <a:off x="603850" y="1996025"/>
            <a:ext cx="38220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LV 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Stopping Distance For Leading Vehicle</a:t>
            </a:r>
            <a:br>
              <a:rPr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FV1 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Stopping Distance For Following Vehicle 1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Velocity at starting of braking ( 25 m/s )</a:t>
            </a:r>
            <a:br>
              <a:rPr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 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Deceleration ( -6 m/s</a:t>
            </a:r>
            <a:r>
              <a:rPr baseline="30000"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)</a:t>
            </a:r>
            <a:br>
              <a:rPr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delay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Communication delay ( 0.1 s 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Comfort brake deceleration period ( 0.5 s)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Comfort brake deceleration ( -3 m/s</a:t>
            </a:r>
            <a:r>
              <a:rPr baseline="30000"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)</a:t>
            </a: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5337175" y="1297125"/>
            <a:ext cx="2609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Calculation</a:t>
            </a:r>
            <a:endParaRPr/>
          </a:p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Minimum distance between Trucks</a:t>
            </a: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50" y="531375"/>
            <a:ext cx="11144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50" y="1166025"/>
            <a:ext cx="36957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idx="4294967295" type="title"/>
          </p:nvPr>
        </p:nvSpPr>
        <p:spPr>
          <a:xfrm>
            <a:off x="603850" y="2224625"/>
            <a:ext cx="38220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1200">
                <a:latin typeface="Montserrat"/>
                <a:ea typeface="Montserrat"/>
                <a:cs typeface="Montserrat"/>
                <a:sym typeface="Montserrat"/>
              </a:rPr>
              <a:t>LV 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41.7 m 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				 </a:t>
            </a: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1200">
                <a:latin typeface="Montserrat"/>
                <a:ea typeface="Montserrat"/>
                <a:cs typeface="Montserrat"/>
                <a:sym typeface="Montserrat"/>
              </a:rPr>
              <a:t>FV1 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48.6 m</a:t>
            </a: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Min dist  &gt;&gt; 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-25000" lang="en" sz="1200">
                <a:latin typeface="Montserrat"/>
                <a:ea typeface="Montserrat"/>
                <a:cs typeface="Montserrat"/>
                <a:sym typeface="Montserrat"/>
              </a:rPr>
              <a:t>FV1 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- x</a:t>
            </a:r>
            <a:r>
              <a:rPr baseline="-25000" lang="en" sz="1200">
                <a:latin typeface="Montserrat"/>
                <a:ea typeface="Montserrat"/>
                <a:cs typeface="Montserrat"/>
                <a:sym typeface="Montserrat"/>
              </a:rPr>
              <a:t>LV  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	    &gt;&gt;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7.53 m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Considering there can be other external factors,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for a safer side we are keeping Minimum distance as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15 m.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3762677" y="3101550"/>
            <a:ext cx="415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231" name="Google Shape;231;p4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" name="Google Shape;232;p43"/>
          <p:cNvSpPr txBox="1"/>
          <p:nvPr>
            <p:ph idx="1" type="subTitle"/>
          </p:nvPr>
        </p:nvSpPr>
        <p:spPr>
          <a:xfrm>
            <a:off x="3762675" y="36444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State Machine Diagrams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Activity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Sequence Diagram</a:t>
            </a:r>
            <a:endParaRPr/>
          </a:p>
        </p:txBody>
      </p:sp>
      <p:cxnSp>
        <p:nvCxnSpPr>
          <p:cNvPr id="233" name="Google Shape;233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39" name="Google Shape;239;p4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Machine Diagram for Leading Truck</a:t>
            </a:r>
            <a:endParaRPr/>
          </a:p>
        </p:txBody>
      </p:sp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50" y="84025"/>
            <a:ext cx="3758500" cy="492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